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  <p:sldMasterId id="2147483684" r:id="rId4"/>
    <p:sldMasterId id="2147483696" r:id="rId5"/>
  </p:sldMasterIdLst>
  <p:sldIdLst>
    <p:sldId id="290" r:id="rId6"/>
    <p:sldId id="259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6" r:id="rId17"/>
    <p:sldId id="272" r:id="rId18"/>
    <p:sldId id="277" r:id="rId19"/>
    <p:sldId id="282" r:id="rId20"/>
    <p:sldId id="283" r:id="rId21"/>
    <p:sldId id="291" r:id="rId22"/>
    <p:sldId id="284" r:id="rId23"/>
    <p:sldId id="285" r:id="rId24"/>
    <p:sldId id="286" r:id="rId25"/>
    <p:sldId id="287" r:id="rId26"/>
    <p:sldId id="288" r:id="rId27"/>
    <p:sldId id="289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46" d="100"/>
          <a:sy n="46" d="100"/>
        </p:scale>
        <p:origin x="-2076" y="-58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EDC1E0-18A3-423B-BE78-FD8BBCA04556}" type="datetimeFigureOut">
              <a:rPr lang="ru-RU" smtClean="0"/>
              <a:pPr/>
              <a:t>03.03.2015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DC2045-4392-4EE2-8090-A9BB9FEDE9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EDC1E0-18A3-423B-BE78-FD8BBCA04556}" type="datetimeFigureOut">
              <a:rPr lang="ru-RU" smtClean="0"/>
              <a:pPr/>
              <a:t>03.03.2015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DC2045-4392-4EE2-8090-A9BB9FEDE9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EDC1E0-18A3-423B-BE78-FD8BBCA04556}" type="datetimeFigureOut">
              <a:rPr lang="ru-RU" smtClean="0"/>
              <a:pPr/>
              <a:t>03.03.2015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DC2045-4392-4EE2-8090-A9BB9FEDE9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лилиния 3"/>
          <p:cNvSpPr>
            <a:spLocks/>
          </p:cNvSpPr>
          <p:nvPr/>
        </p:nvSpPr>
        <p:spPr bwMode="auto">
          <a:xfrm>
            <a:off x="0" y="4751388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Полилиния 4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6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7F3DA8-EA09-4B0A-9AF8-FA8F09DE48BD}" type="datetimeFigureOut">
              <a:rPr lang="ru-RU">
                <a:solidFill>
                  <a:srgbClr val="575F6D">
                    <a:shade val="50000"/>
                  </a:srgbClr>
                </a:solidFill>
              </a:rPr>
              <a:pPr>
                <a:defRPr/>
              </a:pPr>
              <a:t>03.03.2015</a:t>
            </a:fld>
            <a:endParaRPr lang="ru-RU">
              <a:solidFill>
                <a:srgbClr val="575F6D">
                  <a:shade val="50000"/>
                </a:srgbClr>
              </a:solidFill>
            </a:endParaRPr>
          </a:p>
        </p:txBody>
      </p:sp>
      <p:sp>
        <p:nvSpPr>
          <p:cNvPr id="7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575F6D">
                  <a:shade val="50000"/>
                </a:srgbClr>
              </a:solidFill>
            </a:endParaRPr>
          </a:p>
        </p:txBody>
      </p:sp>
      <p:sp>
        <p:nvSpPr>
          <p:cNvPr id="8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390DFC-C8E4-43DD-BB33-674E4C3F8125}" type="slidenum">
              <a:rPr lang="ru-RU">
                <a:solidFill>
                  <a:srgbClr val="575F6D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575F6D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101459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935E6B-EC6E-41E5-8437-6815BCDD5DAE}" type="datetimeFigureOut">
              <a:rPr lang="ru-RU">
                <a:solidFill>
                  <a:srgbClr val="575F6D">
                    <a:shade val="50000"/>
                  </a:srgbClr>
                </a:solidFill>
              </a:rPr>
              <a:pPr>
                <a:defRPr/>
              </a:pPr>
              <a:t>03.03.2015</a:t>
            </a:fld>
            <a:endParaRPr lang="ru-RU">
              <a:solidFill>
                <a:srgbClr val="575F6D">
                  <a:shade val="50000"/>
                </a:srgbClr>
              </a:solidFill>
            </a:endParaRPr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575F6D">
                  <a:shade val="50000"/>
                </a:srgbClr>
              </a:solidFill>
            </a:endParaRPr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3C6C6B-CE44-4173-9E22-206E02E107FB}" type="slidenum">
              <a:rPr lang="ru-RU">
                <a:solidFill>
                  <a:srgbClr val="575F6D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575F6D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374035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лилиния 3"/>
          <p:cNvSpPr>
            <a:spLocks/>
          </p:cNvSpPr>
          <p:nvPr/>
        </p:nvSpPr>
        <p:spPr bwMode="auto">
          <a:xfrm>
            <a:off x="0" y="4751388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Полилиния 4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33D085-A209-45D8-974A-0ACC3D8FE9F4}" type="datetimeFigureOut">
              <a:rPr lang="ru-RU">
                <a:solidFill>
                  <a:srgbClr val="575F6D">
                    <a:shade val="50000"/>
                  </a:srgbClr>
                </a:solidFill>
              </a:rPr>
              <a:pPr>
                <a:defRPr/>
              </a:pPr>
              <a:t>03.03.2015</a:t>
            </a:fld>
            <a:endParaRPr lang="ru-RU">
              <a:solidFill>
                <a:srgbClr val="575F6D">
                  <a:shade val="50000"/>
                </a:srgbClr>
              </a:solidFill>
            </a:endParaRPr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575F6D">
                  <a:shade val="50000"/>
                </a:srgbClr>
              </a:solidFill>
            </a:endParaRPr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CCD869-8919-4042-831A-CDBE85D29752}" type="slidenum">
              <a:rPr lang="ru-RU">
                <a:solidFill>
                  <a:srgbClr val="575F6D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575F6D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132213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ACB5D0-0CD6-477C-9A71-5AA7268D7434}" type="datetimeFigureOut">
              <a:rPr lang="ru-RU">
                <a:solidFill>
                  <a:srgbClr val="575F6D">
                    <a:shade val="50000"/>
                  </a:srgbClr>
                </a:solidFill>
              </a:rPr>
              <a:pPr>
                <a:defRPr/>
              </a:pPr>
              <a:t>03.03.2015</a:t>
            </a:fld>
            <a:endParaRPr lang="ru-RU">
              <a:solidFill>
                <a:srgbClr val="575F6D">
                  <a:shade val="50000"/>
                </a:srgbClr>
              </a:solidFill>
            </a:endParaRPr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575F6D">
                  <a:shade val="50000"/>
                </a:srgbClr>
              </a:solidFill>
            </a:endParaRPr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AD164D-D2A1-45C6-8429-F2B4BF17418D}" type="slidenum">
              <a:rPr lang="ru-RU">
                <a:solidFill>
                  <a:srgbClr val="575F6D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575F6D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218543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C68C7F-DAEC-466E-9D5B-D895C270E661}" type="datetimeFigureOut">
              <a:rPr lang="ru-RU">
                <a:solidFill>
                  <a:srgbClr val="575F6D">
                    <a:shade val="50000"/>
                  </a:srgbClr>
                </a:solidFill>
              </a:rPr>
              <a:pPr>
                <a:defRPr/>
              </a:pPr>
              <a:t>03.03.2015</a:t>
            </a:fld>
            <a:endParaRPr lang="ru-RU">
              <a:solidFill>
                <a:srgbClr val="575F6D">
                  <a:shade val="50000"/>
                </a:srgb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575F6D">
                  <a:shade val="50000"/>
                </a:srgb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67021F-6EFB-406B-8A98-3750D3DEA5E8}" type="slidenum">
              <a:rPr lang="ru-RU">
                <a:solidFill>
                  <a:srgbClr val="575F6D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575F6D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460594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/>
          <a:lstStyle>
            <a:lvl1pPr algn="l">
              <a:defRPr sz="46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A13142-93BF-4F08-9DA4-3CCE6E31B50E}" type="datetimeFigureOut">
              <a:rPr lang="ru-RU">
                <a:solidFill>
                  <a:srgbClr val="575F6D">
                    <a:shade val="50000"/>
                  </a:srgbClr>
                </a:solidFill>
              </a:rPr>
              <a:pPr>
                <a:defRPr/>
              </a:pPr>
              <a:t>03.03.2015</a:t>
            </a:fld>
            <a:endParaRPr lang="ru-RU">
              <a:solidFill>
                <a:srgbClr val="575F6D">
                  <a:shade val="50000"/>
                </a:srgbClr>
              </a:solidFill>
            </a:endParaRPr>
          </a:p>
        </p:txBody>
      </p:sp>
      <p:sp>
        <p:nvSpPr>
          <p:cNvPr id="4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575F6D">
                  <a:shade val="50000"/>
                </a:srgbClr>
              </a:solidFill>
            </a:endParaRPr>
          </a:p>
        </p:txBody>
      </p:sp>
      <p:sp>
        <p:nvSpPr>
          <p:cNvPr id="5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ECF927-98C0-44E2-8507-9CE1C6DBB3A6}" type="slidenum">
              <a:rPr lang="ru-RU">
                <a:solidFill>
                  <a:srgbClr val="575F6D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575F6D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253684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669BD0-75D6-4FB8-8BB7-4A1D4B87BDEE}" type="datetimeFigureOut">
              <a:rPr lang="ru-RU">
                <a:solidFill>
                  <a:srgbClr val="575F6D">
                    <a:shade val="50000"/>
                  </a:srgbClr>
                </a:solidFill>
              </a:rPr>
              <a:pPr>
                <a:defRPr/>
              </a:pPr>
              <a:t>03.03.2015</a:t>
            </a:fld>
            <a:endParaRPr lang="ru-RU">
              <a:solidFill>
                <a:srgbClr val="575F6D">
                  <a:shade val="50000"/>
                </a:srgbClr>
              </a:solidFill>
            </a:endParaRPr>
          </a:p>
        </p:txBody>
      </p:sp>
      <p:sp>
        <p:nvSpPr>
          <p:cNvPr id="3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575F6D">
                  <a:shade val="50000"/>
                </a:srgbClr>
              </a:solidFill>
            </a:endParaRPr>
          </a:p>
        </p:txBody>
      </p:sp>
      <p:sp>
        <p:nvSpPr>
          <p:cNvPr id="4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F4590D-BC2D-4E3E-A6D7-1ADAA706B917}" type="slidenum">
              <a:rPr lang="ru-RU">
                <a:solidFill>
                  <a:srgbClr val="575F6D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575F6D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907056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17463-A841-43E0-8C67-E0B4BDEBCA21}" type="datetimeFigureOut">
              <a:rPr lang="ru-RU">
                <a:solidFill>
                  <a:srgbClr val="575F6D">
                    <a:shade val="50000"/>
                  </a:srgbClr>
                </a:solidFill>
              </a:rPr>
              <a:pPr>
                <a:defRPr/>
              </a:pPr>
              <a:t>03.03.2015</a:t>
            </a:fld>
            <a:endParaRPr lang="ru-RU">
              <a:solidFill>
                <a:srgbClr val="575F6D">
                  <a:shade val="5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575F6D">
                  <a:shade val="5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156575" y="6421438"/>
            <a:ext cx="7620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1630D3-F815-484F-BD60-DC9C640B1075}" type="slidenum">
              <a:rPr lang="ru-RU">
                <a:solidFill>
                  <a:srgbClr val="575F6D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575F6D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97762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EDC1E0-18A3-423B-BE78-FD8BBCA04556}" type="datetimeFigureOut">
              <a:rPr lang="ru-RU" smtClean="0"/>
              <a:pPr/>
              <a:t>03.03.2015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DC2045-4392-4EE2-8090-A9BB9FEDE9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E9CC37-9161-409A-98A8-779C2CCFFA01}" type="datetimeFigureOut">
              <a:rPr lang="ru-RU">
                <a:solidFill>
                  <a:srgbClr val="575F6D">
                    <a:shade val="50000"/>
                  </a:srgbClr>
                </a:solidFill>
              </a:rPr>
              <a:pPr>
                <a:defRPr/>
              </a:pPr>
              <a:t>03.03.2015</a:t>
            </a:fld>
            <a:endParaRPr lang="ru-RU">
              <a:solidFill>
                <a:srgbClr val="575F6D">
                  <a:shade val="5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575F6D">
                  <a:shade val="5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C6FD18-5A36-4039-ACFF-1E980546914C}" type="slidenum">
              <a:rPr lang="ru-RU">
                <a:solidFill>
                  <a:srgbClr val="575F6D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575F6D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143046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A38576-7405-48BF-94DC-10D2732896BD}" type="datetimeFigureOut">
              <a:rPr lang="ru-RU">
                <a:solidFill>
                  <a:srgbClr val="575F6D">
                    <a:shade val="50000"/>
                  </a:srgbClr>
                </a:solidFill>
              </a:rPr>
              <a:pPr>
                <a:defRPr/>
              </a:pPr>
              <a:t>03.03.2015</a:t>
            </a:fld>
            <a:endParaRPr lang="ru-RU">
              <a:solidFill>
                <a:srgbClr val="575F6D">
                  <a:shade val="50000"/>
                </a:srgbClr>
              </a:solidFill>
            </a:endParaRPr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575F6D">
                  <a:shade val="50000"/>
                </a:srgbClr>
              </a:solidFill>
            </a:endParaRPr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19385E-1A6B-49A2-8085-ECABDE409724}" type="slidenum">
              <a:rPr lang="ru-RU">
                <a:solidFill>
                  <a:srgbClr val="575F6D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575F6D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629947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5C77A0-C37F-47F9-B520-F9872E45C166}" type="datetimeFigureOut">
              <a:rPr lang="ru-RU">
                <a:solidFill>
                  <a:srgbClr val="575F6D">
                    <a:shade val="50000"/>
                  </a:srgbClr>
                </a:solidFill>
              </a:rPr>
              <a:pPr>
                <a:defRPr/>
              </a:pPr>
              <a:t>03.03.2015</a:t>
            </a:fld>
            <a:endParaRPr lang="ru-RU">
              <a:solidFill>
                <a:srgbClr val="575F6D">
                  <a:shade val="50000"/>
                </a:srgbClr>
              </a:solidFill>
            </a:endParaRPr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575F6D">
                  <a:shade val="50000"/>
                </a:srgbClr>
              </a:solidFill>
            </a:endParaRPr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FA891D-6929-46F5-AEB5-EE7813AE464E}" type="slidenum">
              <a:rPr lang="ru-RU">
                <a:solidFill>
                  <a:srgbClr val="575F6D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575F6D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813200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лилиния 3"/>
          <p:cNvSpPr>
            <a:spLocks/>
          </p:cNvSpPr>
          <p:nvPr/>
        </p:nvSpPr>
        <p:spPr bwMode="auto">
          <a:xfrm>
            <a:off x="0" y="4751388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Полилиния 4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6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7F3DA8-EA09-4B0A-9AF8-FA8F09DE48BD}" type="datetimeFigureOut">
              <a:rPr lang="ru-RU">
                <a:solidFill>
                  <a:srgbClr val="575F6D">
                    <a:shade val="50000"/>
                  </a:srgbClr>
                </a:solidFill>
              </a:rPr>
              <a:pPr>
                <a:defRPr/>
              </a:pPr>
              <a:t>03.03.2015</a:t>
            </a:fld>
            <a:endParaRPr lang="ru-RU">
              <a:solidFill>
                <a:srgbClr val="575F6D">
                  <a:shade val="50000"/>
                </a:srgbClr>
              </a:solidFill>
            </a:endParaRPr>
          </a:p>
        </p:txBody>
      </p:sp>
      <p:sp>
        <p:nvSpPr>
          <p:cNvPr id="7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575F6D">
                  <a:shade val="50000"/>
                </a:srgbClr>
              </a:solidFill>
            </a:endParaRPr>
          </a:p>
        </p:txBody>
      </p:sp>
      <p:sp>
        <p:nvSpPr>
          <p:cNvPr id="8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390DFC-C8E4-43DD-BB33-674E4C3F8125}" type="slidenum">
              <a:rPr lang="ru-RU">
                <a:solidFill>
                  <a:srgbClr val="575F6D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575F6D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864024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935E6B-EC6E-41E5-8437-6815BCDD5DAE}" type="datetimeFigureOut">
              <a:rPr lang="ru-RU">
                <a:solidFill>
                  <a:srgbClr val="575F6D">
                    <a:shade val="50000"/>
                  </a:srgbClr>
                </a:solidFill>
              </a:rPr>
              <a:pPr>
                <a:defRPr/>
              </a:pPr>
              <a:t>03.03.2015</a:t>
            </a:fld>
            <a:endParaRPr lang="ru-RU">
              <a:solidFill>
                <a:srgbClr val="575F6D">
                  <a:shade val="50000"/>
                </a:srgbClr>
              </a:solidFill>
            </a:endParaRPr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575F6D">
                  <a:shade val="50000"/>
                </a:srgbClr>
              </a:solidFill>
            </a:endParaRPr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3C6C6B-CE44-4173-9E22-206E02E107FB}" type="slidenum">
              <a:rPr lang="ru-RU">
                <a:solidFill>
                  <a:srgbClr val="575F6D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575F6D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988382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лилиния 3"/>
          <p:cNvSpPr>
            <a:spLocks/>
          </p:cNvSpPr>
          <p:nvPr/>
        </p:nvSpPr>
        <p:spPr bwMode="auto">
          <a:xfrm>
            <a:off x="0" y="4751388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Полилиния 4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33D085-A209-45D8-974A-0ACC3D8FE9F4}" type="datetimeFigureOut">
              <a:rPr lang="ru-RU">
                <a:solidFill>
                  <a:srgbClr val="575F6D">
                    <a:shade val="50000"/>
                  </a:srgbClr>
                </a:solidFill>
              </a:rPr>
              <a:pPr>
                <a:defRPr/>
              </a:pPr>
              <a:t>03.03.2015</a:t>
            </a:fld>
            <a:endParaRPr lang="ru-RU">
              <a:solidFill>
                <a:srgbClr val="575F6D">
                  <a:shade val="50000"/>
                </a:srgbClr>
              </a:solidFill>
            </a:endParaRPr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575F6D">
                  <a:shade val="50000"/>
                </a:srgbClr>
              </a:solidFill>
            </a:endParaRPr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CCD869-8919-4042-831A-CDBE85D29752}" type="slidenum">
              <a:rPr lang="ru-RU">
                <a:solidFill>
                  <a:srgbClr val="575F6D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575F6D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543088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ACB5D0-0CD6-477C-9A71-5AA7268D7434}" type="datetimeFigureOut">
              <a:rPr lang="ru-RU">
                <a:solidFill>
                  <a:srgbClr val="575F6D">
                    <a:shade val="50000"/>
                  </a:srgbClr>
                </a:solidFill>
              </a:rPr>
              <a:pPr>
                <a:defRPr/>
              </a:pPr>
              <a:t>03.03.2015</a:t>
            </a:fld>
            <a:endParaRPr lang="ru-RU">
              <a:solidFill>
                <a:srgbClr val="575F6D">
                  <a:shade val="50000"/>
                </a:srgbClr>
              </a:solidFill>
            </a:endParaRPr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575F6D">
                  <a:shade val="50000"/>
                </a:srgbClr>
              </a:solidFill>
            </a:endParaRPr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AD164D-D2A1-45C6-8429-F2B4BF17418D}" type="slidenum">
              <a:rPr lang="ru-RU">
                <a:solidFill>
                  <a:srgbClr val="575F6D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575F6D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311457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C68C7F-DAEC-466E-9D5B-D895C270E661}" type="datetimeFigureOut">
              <a:rPr lang="ru-RU">
                <a:solidFill>
                  <a:srgbClr val="575F6D">
                    <a:shade val="50000"/>
                  </a:srgbClr>
                </a:solidFill>
              </a:rPr>
              <a:pPr>
                <a:defRPr/>
              </a:pPr>
              <a:t>03.03.2015</a:t>
            </a:fld>
            <a:endParaRPr lang="ru-RU">
              <a:solidFill>
                <a:srgbClr val="575F6D">
                  <a:shade val="50000"/>
                </a:srgb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575F6D">
                  <a:shade val="50000"/>
                </a:srgb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67021F-6EFB-406B-8A98-3750D3DEA5E8}" type="slidenum">
              <a:rPr lang="ru-RU">
                <a:solidFill>
                  <a:srgbClr val="575F6D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575F6D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734525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/>
          <a:lstStyle>
            <a:lvl1pPr algn="l">
              <a:defRPr sz="46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A13142-93BF-4F08-9DA4-3CCE6E31B50E}" type="datetimeFigureOut">
              <a:rPr lang="ru-RU">
                <a:solidFill>
                  <a:srgbClr val="575F6D">
                    <a:shade val="50000"/>
                  </a:srgbClr>
                </a:solidFill>
              </a:rPr>
              <a:pPr>
                <a:defRPr/>
              </a:pPr>
              <a:t>03.03.2015</a:t>
            </a:fld>
            <a:endParaRPr lang="ru-RU">
              <a:solidFill>
                <a:srgbClr val="575F6D">
                  <a:shade val="50000"/>
                </a:srgbClr>
              </a:solidFill>
            </a:endParaRPr>
          </a:p>
        </p:txBody>
      </p:sp>
      <p:sp>
        <p:nvSpPr>
          <p:cNvPr id="4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575F6D">
                  <a:shade val="50000"/>
                </a:srgbClr>
              </a:solidFill>
            </a:endParaRPr>
          </a:p>
        </p:txBody>
      </p:sp>
      <p:sp>
        <p:nvSpPr>
          <p:cNvPr id="5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ECF927-98C0-44E2-8507-9CE1C6DBB3A6}" type="slidenum">
              <a:rPr lang="ru-RU">
                <a:solidFill>
                  <a:srgbClr val="575F6D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575F6D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598102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669BD0-75D6-4FB8-8BB7-4A1D4B87BDEE}" type="datetimeFigureOut">
              <a:rPr lang="ru-RU">
                <a:solidFill>
                  <a:srgbClr val="575F6D">
                    <a:shade val="50000"/>
                  </a:srgbClr>
                </a:solidFill>
              </a:rPr>
              <a:pPr>
                <a:defRPr/>
              </a:pPr>
              <a:t>03.03.2015</a:t>
            </a:fld>
            <a:endParaRPr lang="ru-RU">
              <a:solidFill>
                <a:srgbClr val="575F6D">
                  <a:shade val="50000"/>
                </a:srgbClr>
              </a:solidFill>
            </a:endParaRPr>
          </a:p>
        </p:txBody>
      </p:sp>
      <p:sp>
        <p:nvSpPr>
          <p:cNvPr id="3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575F6D">
                  <a:shade val="50000"/>
                </a:srgbClr>
              </a:solidFill>
            </a:endParaRPr>
          </a:p>
        </p:txBody>
      </p:sp>
      <p:sp>
        <p:nvSpPr>
          <p:cNvPr id="4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F4590D-BC2D-4E3E-A6D7-1ADAA706B917}" type="slidenum">
              <a:rPr lang="ru-RU">
                <a:solidFill>
                  <a:srgbClr val="575F6D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575F6D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60818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EDC1E0-18A3-423B-BE78-FD8BBCA04556}" type="datetimeFigureOut">
              <a:rPr lang="ru-RU" smtClean="0"/>
              <a:pPr/>
              <a:t>03.03.2015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DC2045-4392-4EE2-8090-A9BB9FEDE9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17463-A841-43E0-8C67-E0B4BDEBCA21}" type="datetimeFigureOut">
              <a:rPr lang="ru-RU">
                <a:solidFill>
                  <a:srgbClr val="575F6D">
                    <a:shade val="50000"/>
                  </a:srgbClr>
                </a:solidFill>
              </a:rPr>
              <a:pPr>
                <a:defRPr/>
              </a:pPr>
              <a:t>03.03.2015</a:t>
            </a:fld>
            <a:endParaRPr lang="ru-RU">
              <a:solidFill>
                <a:srgbClr val="575F6D">
                  <a:shade val="5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575F6D">
                  <a:shade val="5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156575" y="6421438"/>
            <a:ext cx="7620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1630D3-F815-484F-BD60-DC9C640B1075}" type="slidenum">
              <a:rPr lang="ru-RU">
                <a:solidFill>
                  <a:srgbClr val="575F6D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575F6D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778909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E9CC37-9161-409A-98A8-779C2CCFFA01}" type="datetimeFigureOut">
              <a:rPr lang="ru-RU">
                <a:solidFill>
                  <a:srgbClr val="575F6D">
                    <a:shade val="50000"/>
                  </a:srgbClr>
                </a:solidFill>
              </a:rPr>
              <a:pPr>
                <a:defRPr/>
              </a:pPr>
              <a:t>03.03.2015</a:t>
            </a:fld>
            <a:endParaRPr lang="ru-RU">
              <a:solidFill>
                <a:srgbClr val="575F6D">
                  <a:shade val="5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575F6D">
                  <a:shade val="5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C6FD18-5A36-4039-ACFF-1E980546914C}" type="slidenum">
              <a:rPr lang="ru-RU">
                <a:solidFill>
                  <a:srgbClr val="575F6D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575F6D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146602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A38576-7405-48BF-94DC-10D2732896BD}" type="datetimeFigureOut">
              <a:rPr lang="ru-RU">
                <a:solidFill>
                  <a:srgbClr val="575F6D">
                    <a:shade val="50000"/>
                  </a:srgbClr>
                </a:solidFill>
              </a:rPr>
              <a:pPr>
                <a:defRPr/>
              </a:pPr>
              <a:t>03.03.2015</a:t>
            </a:fld>
            <a:endParaRPr lang="ru-RU">
              <a:solidFill>
                <a:srgbClr val="575F6D">
                  <a:shade val="50000"/>
                </a:srgbClr>
              </a:solidFill>
            </a:endParaRPr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575F6D">
                  <a:shade val="50000"/>
                </a:srgbClr>
              </a:solidFill>
            </a:endParaRPr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19385E-1A6B-49A2-8085-ECABDE409724}" type="slidenum">
              <a:rPr lang="ru-RU">
                <a:solidFill>
                  <a:srgbClr val="575F6D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575F6D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541976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5C77A0-C37F-47F9-B520-F9872E45C166}" type="datetimeFigureOut">
              <a:rPr lang="ru-RU">
                <a:solidFill>
                  <a:srgbClr val="575F6D">
                    <a:shade val="50000"/>
                  </a:srgbClr>
                </a:solidFill>
              </a:rPr>
              <a:pPr>
                <a:defRPr/>
              </a:pPr>
              <a:t>03.03.2015</a:t>
            </a:fld>
            <a:endParaRPr lang="ru-RU">
              <a:solidFill>
                <a:srgbClr val="575F6D">
                  <a:shade val="50000"/>
                </a:srgbClr>
              </a:solidFill>
            </a:endParaRPr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575F6D">
                  <a:shade val="50000"/>
                </a:srgbClr>
              </a:solidFill>
            </a:endParaRPr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FA891D-6929-46F5-AEB5-EE7813AE464E}" type="slidenum">
              <a:rPr lang="ru-RU">
                <a:solidFill>
                  <a:srgbClr val="575F6D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575F6D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604568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EDC1E0-18A3-423B-BE78-FD8BBCA0455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03.03.2015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DC2045-4392-4EE2-8090-A9BB9FEDE90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292744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EDC1E0-18A3-423B-BE78-FD8BBCA0455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03.03.2015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DC2045-4392-4EE2-8090-A9BB9FEDE90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140890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EDC1E0-18A3-423B-BE78-FD8BBCA0455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03.03.2015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DC2045-4392-4EE2-8090-A9BB9FEDE90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494162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EDC1E0-18A3-423B-BE78-FD8BBCA0455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03.03.2015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DC2045-4392-4EE2-8090-A9BB9FEDE90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922195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EDC1E0-18A3-423B-BE78-FD8BBCA0455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03.03.2015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DC2045-4392-4EE2-8090-A9BB9FEDE90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3277511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EDC1E0-18A3-423B-BE78-FD8BBCA0455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03.03.2015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DC2045-4392-4EE2-8090-A9BB9FEDE90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28191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EDC1E0-18A3-423B-BE78-FD8BBCA04556}" type="datetimeFigureOut">
              <a:rPr lang="ru-RU" smtClean="0"/>
              <a:pPr/>
              <a:t>03.03.2015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DC2045-4392-4EE2-8090-A9BB9FEDE9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EDC1E0-18A3-423B-BE78-FD8BBCA0455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03.03.2015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DC2045-4392-4EE2-8090-A9BB9FEDE90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4729121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EDC1E0-18A3-423B-BE78-FD8BBCA0455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03.03.2015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DC2045-4392-4EE2-8090-A9BB9FEDE90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0469350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EDC1E0-18A3-423B-BE78-FD8BBCA0455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03.03.2015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DC2045-4392-4EE2-8090-A9BB9FEDE90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4358329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EDC1E0-18A3-423B-BE78-FD8BBCA0455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03.03.2015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DC2045-4392-4EE2-8090-A9BB9FEDE90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785839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EDC1E0-18A3-423B-BE78-FD8BBCA0455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03.03.2015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DC2045-4392-4EE2-8090-A9BB9FEDE90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1743009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EDC1E0-18A3-423B-BE78-FD8BBCA0455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03.03.2015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DC2045-4392-4EE2-8090-A9BB9FEDE90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0719807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EDC1E0-18A3-423B-BE78-FD8BBCA0455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03.03.2015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DC2045-4392-4EE2-8090-A9BB9FEDE90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8268953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EDC1E0-18A3-423B-BE78-FD8BBCA0455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03.03.2015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DC2045-4392-4EE2-8090-A9BB9FEDE90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2820204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EDC1E0-18A3-423B-BE78-FD8BBCA0455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03.03.2015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DC2045-4392-4EE2-8090-A9BB9FEDE90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6118320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EDC1E0-18A3-423B-BE78-FD8BBCA0455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03.03.2015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DC2045-4392-4EE2-8090-A9BB9FEDE90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01064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EDC1E0-18A3-423B-BE78-FD8BBCA04556}" type="datetimeFigureOut">
              <a:rPr lang="ru-RU" smtClean="0"/>
              <a:pPr/>
              <a:t>03.03.2015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DC2045-4392-4EE2-8090-A9BB9FEDE9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EDC1E0-18A3-423B-BE78-FD8BBCA0455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03.03.2015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DC2045-4392-4EE2-8090-A9BB9FEDE90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2578398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EDC1E0-18A3-423B-BE78-FD8BBCA0455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03.03.2015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DC2045-4392-4EE2-8090-A9BB9FEDE90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3736617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EDC1E0-18A3-423B-BE78-FD8BBCA0455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03.03.2015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DC2045-4392-4EE2-8090-A9BB9FEDE90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0965531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EDC1E0-18A3-423B-BE78-FD8BBCA0455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03.03.2015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DC2045-4392-4EE2-8090-A9BB9FEDE90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05556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EDC1E0-18A3-423B-BE78-FD8BBCA0455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03.03.2015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DC2045-4392-4EE2-8090-A9BB9FEDE90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4050895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EDC1E0-18A3-423B-BE78-FD8BBCA0455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03.03.2015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DC2045-4392-4EE2-8090-A9BB9FEDE90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88671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EDC1E0-18A3-423B-BE78-FD8BBCA04556}" type="datetimeFigureOut">
              <a:rPr lang="ru-RU" smtClean="0"/>
              <a:pPr/>
              <a:t>03.03.2015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DC2045-4392-4EE2-8090-A9BB9FEDE9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EDC1E0-18A3-423B-BE78-FD8BBCA04556}" type="datetimeFigureOut">
              <a:rPr lang="ru-RU" smtClean="0"/>
              <a:pPr/>
              <a:t>03.03.2015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DC2045-4392-4EE2-8090-A9BB9FEDE9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EDC1E0-18A3-423B-BE78-FD8BBCA04556}" type="datetimeFigureOut">
              <a:rPr lang="ru-RU" smtClean="0"/>
              <a:pPr/>
              <a:t>03.03.2015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DC2045-4392-4EE2-8090-A9BB9FEDE9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EDC1E0-18A3-423B-BE78-FD8BBCA04556}" type="datetimeFigureOut">
              <a:rPr lang="ru-RU" smtClean="0"/>
              <a:pPr/>
              <a:t>03.03.2015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DC2045-4392-4EE2-8090-A9BB9FEDE9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EDC1E0-18A3-423B-BE78-FD8BBCA04556}" type="datetimeFigureOut">
              <a:rPr lang="ru-RU" smtClean="0"/>
              <a:pPr/>
              <a:t>03.03.2015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DC2045-4392-4EE2-8090-A9BB9FEDE90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олилиния 11"/>
          <p:cNvSpPr>
            <a:spLocks/>
          </p:cNvSpPr>
          <p:nvPr/>
        </p:nvSpPr>
        <p:spPr bwMode="auto">
          <a:xfrm>
            <a:off x="0" y="4751388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1028" name="Заголовок 8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7467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45720" tIns="45720" rIns="4572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  <a:endParaRPr lang="en-US" altLang="ru-RU" smtClean="0"/>
          </a:p>
        </p:txBody>
      </p:sp>
      <p:sp>
        <p:nvSpPr>
          <p:cNvPr id="1029" name="Текст 29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7467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421438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2">
                    <a:shade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FA7473E-7B87-43EC-877D-FFB550D47139}" type="datetimeFigureOut">
              <a:rPr lang="ru-RU">
                <a:solidFill>
                  <a:srgbClr val="575F6D">
                    <a:shade val="50000"/>
                  </a:srgbClr>
                </a:solidFill>
              </a:rPr>
              <a:pPr>
                <a:defRPr/>
              </a:pPr>
              <a:t>03.03.2015</a:t>
            </a:fld>
            <a:endParaRPr lang="ru-RU">
              <a:solidFill>
                <a:srgbClr val="575F6D">
                  <a:shade val="50000"/>
                </a:srgbClr>
              </a:solidFill>
            </a:endParaRPr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3124200" y="6421438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2">
                    <a:shade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srgbClr val="575F6D">
                  <a:shade val="50000"/>
                </a:srgbClr>
              </a:solidFill>
            </a:endParaRPr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153400" y="6421438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2">
                    <a:shade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CF77254-AFA6-4B20-AC36-3387036F2E2F}" type="slidenum">
              <a:rPr lang="ru-RU">
                <a:solidFill>
                  <a:srgbClr val="575F6D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575F6D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86938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6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pitchFamily="34" charset="0"/>
        </a:defRPr>
      </a:lvl9pPr>
    </p:titleStyle>
    <p:bodyStyle>
      <a:lvl1pPr marL="419100" indent="-38258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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13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90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4888" indent="-25558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Arial" pitchFamily="34" charset="0"/>
        <a:buChar char="○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79525" indent="-236538" algn="l" rtl="0" eaLnBrk="0" fontAlgn="base" hangingPunct="0">
        <a:spcBef>
          <a:spcPct val="20000"/>
        </a:spcBef>
        <a:spcAft>
          <a:spcPct val="0"/>
        </a:spcAft>
        <a:buClr>
          <a:srgbClr val="B32C16"/>
        </a:buClr>
        <a:buSzPct val="90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89075" indent="-182563" algn="l" rtl="0" eaLnBrk="0" fontAlgn="base" hangingPunct="0">
        <a:spcBef>
          <a:spcPct val="20000"/>
        </a:spcBef>
        <a:spcAft>
          <a:spcPct val="0"/>
        </a:spcAft>
        <a:buClr>
          <a:srgbClr val="F5CD2D"/>
        </a:buClr>
        <a:buSzPct val="100000"/>
        <a:buFont typeface="Arial" pitchFamily="34" charset="0"/>
        <a:buChar char="-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олилиния 11"/>
          <p:cNvSpPr>
            <a:spLocks/>
          </p:cNvSpPr>
          <p:nvPr/>
        </p:nvSpPr>
        <p:spPr bwMode="auto">
          <a:xfrm>
            <a:off x="0" y="4751388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1028" name="Заголовок 8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7467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45720" tIns="45720" rIns="4572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  <a:endParaRPr lang="en-US" altLang="ru-RU" smtClean="0"/>
          </a:p>
        </p:txBody>
      </p:sp>
      <p:sp>
        <p:nvSpPr>
          <p:cNvPr id="1029" name="Текст 29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7467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421438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2">
                    <a:shade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FA7473E-7B87-43EC-877D-FFB550D47139}" type="datetimeFigureOut">
              <a:rPr lang="ru-RU">
                <a:solidFill>
                  <a:srgbClr val="575F6D">
                    <a:shade val="50000"/>
                  </a:srgbClr>
                </a:solidFill>
              </a:rPr>
              <a:pPr>
                <a:defRPr/>
              </a:pPr>
              <a:t>03.03.2015</a:t>
            </a:fld>
            <a:endParaRPr lang="ru-RU">
              <a:solidFill>
                <a:srgbClr val="575F6D">
                  <a:shade val="50000"/>
                </a:srgbClr>
              </a:solidFill>
            </a:endParaRPr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3124200" y="6421438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2">
                    <a:shade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srgbClr val="575F6D">
                  <a:shade val="50000"/>
                </a:srgbClr>
              </a:solidFill>
            </a:endParaRPr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153400" y="6421438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2">
                    <a:shade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CF77254-AFA6-4B20-AC36-3387036F2E2F}" type="slidenum">
              <a:rPr lang="ru-RU">
                <a:solidFill>
                  <a:srgbClr val="575F6D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575F6D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50612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6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pitchFamily="34" charset="0"/>
        </a:defRPr>
      </a:lvl9pPr>
    </p:titleStyle>
    <p:bodyStyle>
      <a:lvl1pPr marL="419100" indent="-38258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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13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90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4888" indent="-25558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Arial" pitchFamily="34" charset="0"/>
        <a:buChar char="○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79525" indent="-236538" algn="l" rtl="0" eaLnBrk="0" fontAlgn="base" hangingPunct="0">
        <a:spcBef>
          <a:spcPct val="20000"/>
        </a:spcBef>
        <a:spcAft>
          <a:spcPct val="0"/>
        </a:spcAft>
        <a:buClr>
          <a:srgbClr val="B32C16"/>
        </a:buClr>
        <a:buSzPct val="90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89075" indent="-182563" algn="l" rtl="0" eaLnBrk="0" fontAlgn="base" hangingPunct="0">
        <a:spcBef>
          <a:spcPct val="20000"/>
        </a:spcBef>
        <a:spcAft>
          <a:spcPct val="0"/>
        </a:spcAft>
        <a:buClr>
          <a:srgbClr val="F5CD2D"/>
        </a:buClr>
        <a:buSzPct val="100000"/>
        <a:buFont typeface="Arial" pitchFamily="34" charset="0"/>
        <a:buChar char="-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EDC1E0-18A3-423B-BE78-FD8BBCA0455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03.03.2015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DC2045-4392-4EE2-8090-A9BB9FEDE90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88007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EDC1E0-18A3-423B-BE78-FD8BBCA0455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03.03.2015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DC2045-4392-4EE2-8090-A9BB9FEDE90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53853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gif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9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ba-RU" sz="7200" dirty="0" smtClean="0"/>
              <a:t>Урок географии</a:t>
            </a:r>
          </a:p>
          <a:p>
            <a:pPr marL="0" indent="0" algn="ctr">
              <a:buNone/>
            </a:pPr>
            <a:r>
              <a:rPr lang="ru-RU" sz="7200" dirty="0" smtClean="0"/>
              <a:t>7 </a:t>
            </a:r>
            <a:r>
              <a:rPr lang="ru-RU" sz="7200" dirty="0" err="1" smtClean="0"/>
              <a:t>клас</a:t>
            </a:r>
            <a:r>
              <a:rPr lang="ba-RU" sz="7200" dirty="0" smtClean="0"/>
              <a:t>с</a:t>
            </a:r>
            <a:endParaRPr lang="ru-RU" sz="7200" dirty="0"/>
          </a:p>
        </p:txBody>
      </p:sp>
    </p:spTree>
    <p:extLst>
      <p:ext uri="{BB962C8B-B14F-4D97-AF65-F5344CB8AC3E}">
        <p14:creationId xmlns:p14="http://schemas.microsoft.com/office/powerpoint/2010/main" val="362766705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357166"/>
            <a:ext cx="9144000" cy="4525963"/>
          </a:xfrm>
        </p:spPr>
        <p:txBody>
          <a:bodyPr>
            <a:noAutofit/>
          </a:bodyPr>
          <a:lstStyle/>
          <a:p>
            <a:pPr algn="ctr">
              <a:spcBef>
                <a:spcPts val="1800"/>
              </a:spcBef>
              <a:spcAft>
                <a:spcPts val="1800"/>
              </a:spcAft>
              <a:buNone/>
            </a:pPr>
            <a:r>
              <a:rPr lang="ru-RU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Этот материк лежит в северном и западном полушарии.</a:t>
            </a:r>
          </a:p>
          <a:p>
            <a:pPr algn="ctr">
              <a:spcBef>
                <a:spcPts val="1800"/>
              </a:spcBef>
              <a:spcAft>
                <a:spcPts val="1800"/>
              </a:spcAft>
              <a:buNone/>
            </a:pPr>
            <a:r>
              <a:rPr lang="ru-RU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Часть этого континента принадлежала России.</a:t>
            </a:r>
          </a:p>
          <a:p>
            <a:pPr algn="ctr">
              <a:spcBef>
                <a:spcPts val="1800"/>
              </a:spcBef>
              <a:spcAft>
                <a:spcPts val="1800"/>
              </a:spcAft>
              <a:buNone/>
            </a:pPr>
            <a:r>
              <a:rPr lang="ru-RU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Здесь самая изрезанная береговая линия.</a:t>
            </a:r>
            <a:endParaRPr lang="ru-RU" sz="48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6000"/>
                            </p:stCondLst>
                            <p:childTnLst>
                              <p:par>
                                <p:cTn id="15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3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3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 l="39551" t="21484" r="19433" b="20898"/>
          <a:stretch>
            <a:fillRect/>
          </a:stretch>
        </p:blipFill>
        <p:spPr bwMode="auto">
          <a:xfrm>
            <a:off x="1500166" y="0"/>
            <a:ext cx="65092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/>
          <a:srcRect l="11181" t="21679" r="59522" b="17773"/>
          <a:stretch>
            <a:fillRect/>
          </a:stretch>
        </p:blipFill>
        <p:spPr bwMode="auto">
          <a:xfrm>
            <a:off x="0" y="0"/>
            <a:ext cx="1935739" cy="30003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/>
          <a:srcRect l="17041" t="22656" r="17041" b="17773"/>
          <a:stretch>
            <a:fillRect/>
          </a:stretch>
        </p:blipFill>
        <p:spPr bwMode="auto">
          <a:xfrm>
            <a:off x="5876626" y="0"/>
            <a:ext cx="3267374" cy="22145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5"/>
          <a:srcRect l="3125" t="21679" r="51465" b="37305"/>
          <a:stretch>
            <a:fillRect/>
          </a:stretch>
        </p:blipFill>
        <p:spPr bwMode="auto">
          <a:xfrm>
            <a:off x="0" y="4571984"/>
            <a:ext cx="3374571" cy="22860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198" name="Picture 6"/>
          <p:cNvPicPr>
            <a:picLocks noGrp="1" noChangeAspect="1" noChangeArrowheads="1"/>
          </p:cNvPicPr>
          <p:nvPr>
            <p:ph idx="1"/>
          </p:nvPr>
        </p:nvPicPr>
        <p:blipFill>
          <a:blip r:embed="rId6"/>
          <a:srcRect l="26324" t="21466" r="26324" b="37495"/>
          <a:stretch>
            <a:fillRect/>
          </a:stretch>
        </p:blipFill>
        <p:spPr bwMode="auto">
          <a:xfrm>
            <a:off x="5846898" y="4714884"/>
            <a:ext cx="3297102" cy="21431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F:\карта Евразии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 l="51184" t="21466" r="4277" b="37495"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268" name="Picture 4" descr="E:\Wallpaper\GIF KARTINKI\Gif_Nauka\19B3.GIF"/>
          <p:cNvPicPr>
            <a:picLocks noChangeAspect="1" noChangeArrowheads="1" noCrop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215075" y="3929075"/>
            <a:ext cx="2928926" cy="29289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Заполните таблицу</a:t>
            </a:r>
            <a:endParaRPr lang="ru-RU" dirty="0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12231852"/>
              </p:ext>
            </p:extLst>
          </p:nvPr>
        </p:nvGraphicFramePr>
        <p:xfrm>
          <a:off x="683568" y="1844821"/>
          <a:ext cx="7992887" cy="3049889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3996026"/>
                <a:gridCol w="3996861"/>
              </a:tblGrid>
              <a:tr h="1656187">
                <a:tc>
                  <a:txBody>
                    <a:bodyPr/>
                    <a:lstStyle/>
                    <a:p>
                      <a:pPr>
                        <a:spcBef>
                          <a:spcPts val="575"/>
                        </a:spcBef>
                        <a:spcAft>
                          <a:spcPts val="0"/>
                        </a:spcAft>
                      </a:pPr>
                      <a:r>
                        <a:rPr lang="ru-RU" sz="3600" dirty="0">
                          <a:effectLst/>
                          <a:latin typeface="Times New Roman"/>
                          <a:ea typeface="Times New Roman"/>
                        </a:rPr>
                        <a:t>Исследователь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575"/>
                        </a:spcBef>
                        <a:spcAft>
                          <a:spcPts val="0"/>
                        </a:spcAft>
                      </a:pPr>
                      <a:r>
                        <a:rPr lang="ru-RU" sz="3600" dirty="0">
                          <a:effectLst/>
                          <a:latin typeface="Times New Roman"/>
                          <a:ea typeface="Times New Roman"/>
                        </a:rPr>
                        <a:t>Исследуемая территория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93702">
                <a:tc>
                  <a:txBody>
                    <a:bodyPr/>
                    <a:lstStyle/>
                    <a:p>
                      <a:pPr>
                        <a:spcBef>
                          <a:spcPts val="575"/>
                        </a:spcBef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575"/>
                        </a:spcBef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80858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Заголовок 1"/>
          <p:cNvSpPr>
            <a:spLocks noGrp="1"/>
          </p:cNvSpPr>
          <p:nvPr>
            <p:ph type="title" idx="4294967295"/>
          </p:nvPr>
        </p:nvSpPr>
        <p:spPr/>
        <p:txBody>
          <a:bodyPr lIns="91440" rIns="91440"/>
          <a:lstStyle/>
          <a:p>
            <a:pPr eaLnBrk="1" hangingPunct="1"/>
            <a:r>
              <a:rPr lang="ru-RU" altLang="ru-RU" sz="3200" dirty="0" smtClean="0"/>
              <a:t>Николай Михайлович Пржевальский (1839 – 1889)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0" y="1428750"/>
            <a:ext cx="6215063" cy="5429250"/>
          </a:xfrm>
        </p:spPr>
        <p:txBody>
          <a:bodyPr>
            <a:normAutofit/>
          </a:bodyPr>
          <a:lstStyle/>
          <a:p>
            <a:pPr eaLnBrk="1" hangingPunct="1">
              <a:lnSpc>
                <a:spcPct val="80000"/>
              </a:lnSpc>
              <a:defRPr/>
            </a:pPr>
            <a:r>
              <a:rPr lang="ru-RU" sz="1900" b="1" dirty="0" smtClean="0"/>
              <a:t>Положил начало всестороннему исследованию Центральной Азии. </a:t>
            </a:r>
            <a:r>
              <a:rPr lang="ru-RU" sz="1900" b="1" dirty="0" smtClean="0"/>
              <a:t>Результаты </a:t>
            </a:r>
            <a:r>
              <a:rPr lang="ru-RU" sz="1900" b="1" dirty="0" smtClean="0"/>
              <a:t>его исследований исключительно велики:</a:t>
            </a:r>
          </a:p>
          <a:p>
            <a:pPr eaLnBrk="1" hangingPunct="1">
              <a:lnSpc>
                <a:spcPct val="80000"/>
              </a:lnSpc>
              <a:buFont typeface="Calibri" pitchFamily="34" charset="0"/>
              <a:buAutoNum type="arabicPeriod"/>
              <a:defRPr/>
            </a:pPr>
            <a:r>
              <a:rPr lang="ru-RU" sz="1900" b="1" dirty="0" smtClean="0"/>
              <a:t>совершил </a:t>
            </a:r>
            <a:r>
              <a:rPr lang="ru-RU" sz="1900" b="1" dirty="0" smtClean="0"/>
              <a:t>4 путешествия в Центральную Азию;</a:t>
            </a:r>
          </a:p>
          <a:p>
            <a:pPr eaLnBrk="1" hangingPunct="1">
              <a:lnSpc>
                <a:spcPct val="80000"/>
              </a:lnSpc>
              <a:buFont typeface="Calibri" pitchFamily="34" charset="0"/>
              <a:buAutoNum type="arabicPeriod"/>
              <a:defRPr/>
            </a:pPr>
            <a:r>
              <a:rPr lang="ru-RU" sz="1900" b="1" dirty="0" smtClean="0"/>
              <a:t>создал </a:t>
            </a:r>
            <a:r>
              <a:rPr lang="ru-RU" sz="1900" b="1" dirty="0" smtClean="0"/>
              <a:t>карту Центральной Азии;</a:t>
            </a:r>
          </a:p>
          <a:p>
            <a:pPr eaLnBrk="1" hangingPunct="1">
              <a:lnSpc>
                <a:spcPct val="80000"/>
              </a:lnSpc>
              <a:buFont typeface="Calibri" pitchFamily="34" charset="0"/>
              <a:buAutoNum type="arabicPeriod"/>
              <a:defRPr/>
            </a:pPr>
            <a:r>
              <a:rPr lang="ru-RU" sz="1900" b="1" dirty="0" smtClean="0"/>
              <a:t>изучил </a:t>
            </a:r>
            <a:r>
              <a:rPr lang="ru-RU" sz="1900" b="1" dirty="0" smtClean="0"/>
              <a:t>озеро </a:t>
            </a:r>
            <a:r>
              <a:rPr lang="ru-RU" sz="1900" b="1" dirty="0" err="1" smtClean="0"/>
              <a:t>Лобнор</a:t>
            </a:r>
            <a:r>
              <a:rPr lang="ru-RU" sz="1900" b="1" dirty="0" smtClean="0"/>
              <a:t>;</a:t>
            </a:r>
          </a:p>
          <a:p>
            <a:pPr eaLnBrk="1" hangingPunct="1">
              <a:lnSpc>
                <a:spcPct val="80000"/>
              </a:lnSpc>
              <a:buFont typeface="Calibri" pitchFamily="34" charset="0"/>
              <a:buAutoNum type="arabicPeriod"/>
              <a:defRPr/>
            </a:pPr>
            <a:r>
              <a:rPr lang="ru-RU" sz="1900" b="1" dirty="0" smtClean="0"/>
              <a:t>описал </a:t>
            </a:r>
            <a:r>
              <a:rPr lang="ru-RU" sz="1900" b="1" dirty="0" smtClean="0"/>
              <a:t>многие пустыни;</a:t>
            </a:r>
          </a:p>
          <a:p>
            <a:pPr eaLnBrk="1" hangingPunct="1">
              <a:lnSpc>
                <a:spcPct val="80000"/>
              </a:lnSpc>
              <a:buFont typeface="Calibri" pitchFamily="34" charset="0"/>
              <a:buAutoNum type="arabicPeriod"/>
              <a:defRPr/>
            </a:pPr>
            <a:r>
              <a:rPr lang="ru-RU" sz="1900" b="1" dirty="0" smtClean="0"/>
              <a:t>описал </a:t>
            </a:r>
            <a:r>
              <a:rPr lang="ru-RU" sz="1900" b="1" dirty="0" smtClean="0"/>
              <a:t>истоки рек Хуанхэ и Янцзы;</a:t>
            </a:r>
          </a:p>
          <a:p>
            <a:pPr eaLnBrk="1" hangingPunct="1">
              <a:lnSpc>
                <a:spcPct val="80000"/>
              </a:lnSpc>
              <a:buFont typeface="Calibri" pitchFamily="34" charset="0"/>
              <a:buAutoNum type="arabicPeriod"/>
              <a:defRPr/>
            </a:pPr>
            <a:r>
              <a:rPr lang="ru-RU" sz="1900" b="1" dirty="0" smtClean="0"/>
              <a:t>впервые </a:t>
            </a:r>
            <a:r>
              <a:rPr lang="ru-RU" sz="1900" b="1" dirty="0" smtClean="0"/>
              <a:t>описал новые виды животных среди которых дикая лошадь - лошадь Пржевальского, дикий азиатский верблюд;</a:t>
            </a:r>
          </a:p>
          <a:p>
            <a:pPr eaLnBrk="1" hangingPunct="1">
              <a:lnSpc>
                <a:spcPct val="80000"/>
              </a:lnSpc>
              <a:buFont typeface="Calibri" pitchFamily="34" charset="0"/>
              <a:buAutoNum type="arabicPeriod"/>
              <a:defRPr/>
            </a:pPr>
            <a:r>
              <a:rPr lang="ru-RU" sz="1900" b="1" dirty="0" smtClean="0"/>
              <a:t>собрал </a:t>
            </a:r>
            <a:r>
              <a:rPr lang="ru-RU" sz="1900" b="1" dirty="0" smtClean="0"/>
              <a:t>богатую коллекцию горных пород и растений;</a:t>
            </a:r>
          </a:p>
          <a:p>
            <a:pPr eaLnBrk="1" hangingPunct="1">
              <a:lnSpc>
                <a:spcPct val="80000"/>
              </a:lnSpc>
              <a:buFont typeface="Wingdings 2" pitchFamily="18" charset="2"/>
              <a:buNone/>
              <a:defRPr/>
            </a:pPr>
            <a:r>
              <a:rPr lang="ru-RU" sz="1900" b="1" dirty="0" smtClean="0"/>
              <a:t>Н. М. Пржевальский умер в начале пятого путешествия завещал похоронить себя на берегу  озера Иссык – Куль у подножия хребтов </a:t>
            </a:r>
            <a:r>
              <a:rPr lang="ru-RU" sz="1900" b="1" dirty="0" err="1" smtClean="0"/>
              <a:t>Тянь</a:t>
            </a:r>
            <a:r>
              <a:rPr lang="ru-RU" sz="1900" b="1" dirty="0" smtClean="0"/>
              <a:t> – </a:t>
            </a:r>
            <a:r>
              <a:rPr lang="ru-RU" sz="1900" b="1" dirty="0" err="1" smtClean="0"/>
              <a:t>Шаня</a:t>
            </a:r>
            <a:r>
              <a:rPr lang="ru-RU" sz="1900" b="1" dirty="0" smtClean="0"/>
              <a:t>.</a:t>
            </a:r>
          </a:p>
        </p:txBody>
      </p:sp>
      <p:pic>
        <p:nvPicPr>
          <p:cNvPr id="30724" name="Рисунок 3" descr="prjevalskiy_520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5063" y="928688"/>
            <a:ext cx="2547937" cy="3135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5" name="Рисунок 4" descr="prjevalskiy_work_12062007032416tiQ_middle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3625" y="3429000"/>
            <a:ext cx="2643188" cy="293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44454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/>
        <p:txBody>
          <a:bodyPr lIns="91440" rIns="91440">
            <a:normAutofit fontScale="90000"/>
          </a:bodyPr>
          <a:lstStyle/>
          <a:p>
            <a:pPr eaLnBrk="1" hangingPunct="1">
              <a:defRPr/>
            </a:pPr>
            <a:r>
              <a:rPr lang="ru-RU" sz="4200" dirty="0" err="1" smtClean="0"/>
              <a:t>Петр</a:t>
            </a:r>
            <a:r>
              <a:rPr lang="ru-RU" sz="4200" dirty="0" smtClean="0"/>
              <a:t> Петрович Семенов – </a:t>
            </a:r>
            <a:r>
              <a:rPr lang="ru-RU" sz="4200" dirty="0" err="1" smtClean="0"/>
              <a:t>Тян</a:t>
            </a:r>
            <a:r>
              <a:rPr lang="ru-RU" sz="4200" dirty="0" smtClean="0"/>
              <a:t> – </a:t>
            </a:r>
            <a:r>
              <a:rPr lang="ru-RU" sz="4200" dirty="0" err="1" smtClean="0"/>
              <a:t>Шанский</a:t>
            </a:r>
            <a:r>
              <a:rPr lang="ru-RU" sz="4200" dirty="0" smtClean="0"/>
              <a:t>(1827 – 1914)</a:t>
            </a:r>
          </a:p>
        </p:txBody>
      </p:sp>
      <p:sp>
        <p:nvSpPr>
          <p:cNvPr id="29699" name="Содержимое 2"/>
          <p:cNvSpPr>
            <a:spLocks noGrp="1"/>
          </p:cNvSpPr>
          <p:nvPr>
            <p:ph idx="4294967295"/>
          </p:nvPr>
        </p:nvSpPr>
        <p:spPr>
          <a:xfrm>
            <a:off x="0" y="1500188"/>
            <a:ext cx="6000750" cy="5357812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ru-RU" altLang="ru-RU" sz="1900" b="1" dirty="0" smtClean="0"/>
              <a:t>1849 – 1851 – экспедиция </a:t>
            </a:r>
            <a:r>
              <a:rPr lang="ru-RU" altLang="ru-RU" sz="1900" b="1" dirty="0" smtClean="0"/>
              <a:t>Семенова по </a:t>
            </a:r>
            <a:r>
              <a:rPr lang="ru-RU" altLang="ru-RU" sz="1900" b="1" dirty="0" err="1" smtClean="0"/>
              <a:t>Восточно</a:t>
            </a:r>
            <a:r>
              <a:rPr lang="ru-RU" altLang="ru-RU" sz="1900" b="1" dirty="0" smtClean="0"/>
              <a:t> – Европейской равнине. </a:t>
            </a:r>
          </a:p>
          <a:p>
            <a:pPr eaLnBrk="1" hangingPunct="1">
              <a:lnSpc>
                <a:spcPct val="80000"/>
              </a:lnSpc>
            </a:pPr>
            <a:r>
              <a:rPr lang="en-US" altLang="ru-RU" sz="1900" b="1" dirty="0" smtClean="0"/>
              <a:t>1856 – 1857 – </a:t>
            </a:r>
            <a:r>
              <a:rPr lang="ru-RU" altLang="ru-RU" sz="1900" b="1" dirty="0" smtClean="0"/>
              <a:t>путешествие  Семенова вглубь Центральной </a:t>
            </a:r>
            <a:r>
              <a:rPr lang="ru-RU" altLang="ru-RU" sz="1900" b="1" dirty="0" smtClean="0"/>
              <a:t>Азии.</a:t>
            </a:r>
            <a:endParaRPr lang="ru-RU" altLang="ru-RU" sz="1900" b="1" dirty="0" smtClean="0"/>
          </a:p>
          <a:p>
            <a:pPr eaLnBrk="1" hangingPunct="1">
              <a:lnSpc>
                <a:spcPct val="80000"/>
              </a:lnSpc>
              <a:buFont typeface="Wingdings 2" pitchFamily="18" charset="2"/>
              <a:buNone/>
            </a:pPr>
            <a:r>
              <a:rPr lang="ru-RU" altLang="ru-RU" sz="1900" b="1" dirty="0" smtClean="0"/>
              <a:t>Результаты исследования:</a:t>
            </a:r>
          </a:p>
          <a:p>
            <a:pPr eaLnBrk="1" hangingPunct="1">
              <a:lnSpc>
                <a:spcPct val="80000"/>
              </a:lnSpc>
              <a:buFont typeface="Calibri" pitchFamily="34" charset="0"/>
              <a:buAutoNum type="arabicPeriod"/>
            </a:pPr>
            <a:r>
              <a:rPr lang="ru-RU" altLang="ru-RU" sz="1900" b="1" dirty="0" smtClean="0"/>
              <a:t>установил границу Тань – </a:t>
            </a:r>
            <a:r>
              <a:rPr lang="ru-RU" altLang="ru-RU" sz="1900" b="1" dirty="0" err="1" smtClean="0"/>
              <a:t>Шаня</a:t>
            </a:r>
            <a:r>
              <a:rPr lang="ru-RU" altLang="ru-RU" sz="1900" b="1" dirty="0" smtClean="0"/>
              <a:t>;</a:t>
            </a:r>
          </a:p>
          <a:p>
            <a:pPr eaLnBrk="1" hangingPunct="1">
              <a:lnSpc>
                <a:spcPct val="80000"/>
              </a:lnSpc>
              <a:buFont typeface="Calibri" pitchFamily="34" charset="0"/>
              <a:buAutoNum type="arabicPeriod"/>
            </a:pPr>
            <a:r>
              <a:rPr lang="ru-RU" altLang="ru-RU" sz="1900" b="1" dirty="0" smtClean="0"/>
              <a:t>открыл Хан – Тенгри (6995 м.), считавшейся самой высокой вершиной;</a:t>
            </a:r>
          </a:p>
          <a:p>
            <a:pPr eaLnBrk="1" hangingPunct="1">
              <a:lnSpc>
                <a:spcPct val="80000"/>
              </a:lnSpc>
              <a:buFont typeface="Calibri" pitchFamily="34" charset="0"/>
              <a:buAutoNum type="arabicPeriod"/>
            </a:pPr>
            <a:r>
              <a:rPr lang="ru-RU" altLang="ru-RU" sz="1900" b="1" dirty="0" smtClean="0"/>
              <a:t>исследовал </a:t>
            </a:r>
            <a:r>
              <a:rPr lang="ru-RU" altLang="ru-RU" sz="1900" b="1" dirty="0" smtClean="0"/>
              <a:t>высокогорное озеро Иссык – Куль. Доказал, что оно бессточное;</a:t>
            </a:r>
          </a:p>
          <a:p>
            <a:pPr eaLnBrk="1" hangingPunct="1">
              <a:lnSpc>
                <a:spcPct val="80000"/>
              </a:lnSpc>
              <a:buFont typeface="Calibri" pitchFamily="34" charset="0"/>
              <a:buAutoNum type="arabicPeriod"/>
            </a:pPr>
            <a:r>
              <a:rPr lang="ru-RU" altLang="ru-RU" sz="1900" b="1" dirty="0" smtClean="0"/>
              <a:t>установил </a:t>
            </a:r>
            <a:r>
              <a:rPr lang="ru-RU" altLang="ru-RU" sz="1900" b="1" dirty="0" smtClean="0"/>
              <a:t>высоту снеговой линии;</a:t>
            </a:r>
          </a:p>
          <a:p>
            <a:pPr eaLnBrk="1" hangingPunct="1">
              <a:lnSpc>
                <a:spcPct val="80000"/>
              </a:lnSpc>
              <a:buFont typeface="Calibri" pitchFamily="34" charset="0"/>
              <a:buAutoNum type="arabicPeriod"/>
            </a:pPr>
            <a:r>
              <a:rPr lang="ru-RU" altLang="ru-RU" sz="1900" b="1" dirty="0" smtClean="0"/>
              <a:t>открыл </a:t>
            </a:r>
            <a:r>
              <a:rPr lang="ru-RU" altLang="ru-RU" sz="1900" b="1" dirty="0" smtClean="0"/>
              <a:t>современные горные оледенения;</a:t>
            </a:r>
          </a:p>
          <a:p>
            <a:pPr eaLnBrk="1" hangingPunct="1">
              <a:lnSpc>
                <a:spcPct val="80000"/>
              </a:lnSpc>
              <a:buFont typeface="Calibri" pitchFamily="34" charset="0"/>
              <a:buAutoNum type="arabicPeriod"/>
            </a:pPr>
            <a:r>
              <a:rPr lang="ru-RU" altLang="ru-RU" sz="1900" b="1" dirty="0" smtClean="0"/>
              <a:t>собрал </a:t>
            </a:r>
            <a:r>
              <a:rPr lang="ru-RU" altLang="ru-RU" sz="1900" b="1" dirty="0" smtClean="0"/>
              <a:t>огромные коллекции горных пород, насекомых, растений.</a:t>
            </a:r>
          </a:p>
          <a:p>
            <a:pPr eaLnBrk="1" hangingPunct="1">
              <a:lnSpc>
                <a:spcPct val="80000"/>
              </a:lnSpc>
              <a:buFont typeface="Wingdings 2" pitchFamily="18" charset="2"/>
              <a:buNone/>
            </a:pPr>
            <a:r>
              <a:rPr lang="ru-RU" altLang="ru-RU" sz="1900" b="1" dirty="0" smtClean="0"/>
              <a:t>За свои научные заслуги П. П. Семенов получил право называться </a:t>
            </a:r>
            <a:r>
              <a:rPr lang="ru-RU" altLang="ru-RU" sz="1900" b="1" dirty="0" err="1" smtClean="0"/>
              <a:t>Тян</a:t>
            </a:r>
            <a:r>
              <a:rPr lang="ru-RU" altLang="ru-RU" sz="1900" b="1" dirty="0" smtClean="0"/>
              <a:t> – </a:t>
            </a:r>
            <a:r>
              <a:rPr lang="ru-RU" altLang="ru-RU" sz="1900" b="1" dirty="0" err="1" smtClean="0"/>
              <a:t>Шанским</a:t>
            </a:r>
            <a:r>
              <a:rPr lang="ru-RU" altLang="ru-RU" sz="1900" b="1" dirty="0" smtClean="0"/>
              <a:t>.</a:t>
            </a:r>
          </a:p>
        </p:txBody>
      </p:sp>
      <p:pic>
        <p:nvPicPr>
          <p:cNvPr id="29700" name="Рисунок 3" descr="3a9d53b3147690d6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5125" y="872205"/>
            <a:ext cx="2214563" cy="295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1" name="Рисунок 4" descr="611_1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5125" y="3811844"/>
            <a:ext cx="2319337" cy="30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06591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Заполните таблицу</a:t>
            </a:r>
            <a:endParaRPr lang="ru-RU" dirty="0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63798589"/>
              </p:ext>
            </p:extLst>
          </p:nvPr>
        </p:nvGraphicFramePr>
        <p:xfrm>
          <a:off x="683568" y="1844821"/>
          <a:ext cx="7992887" cy="3049889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3996026"/>
                <a:gridCol w="3996861"/>
              </a:tblGrid>
              <a:tr h="1656187">
                <a:tc>
                  <a:txBody>
                    <a:bodyPr/>
                    <a:lstStyle/>
                    <a:p>
                      <a:pPr>
                        <a:spcBef>
                          <a:spcPts val="575"/>
                        </a:spcBef>
                        <a:spcAft>
                          <a:spcPts val="0"/>
                        </a:spcAft>
                      </a:pPr>
                      <a:r>
                        <a:rPr lang="ru-RU" sz="3600" dirty="0">
                          <a:effectLst/>
                          <a:latin typeface="Times New Roman"/>
                          <a:ea typeface="Times New Roman"/>
                        </a:rPr>
                        <a:t>Исследователь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575"/>
                        </a:spcBef>
                        <a:spcAft>
                          <a:spcPts val="0"/>
                        </a:spcAft>
                      </a:pPr>
                      <a:r>
                        <a:rPr lang="ru-RU" sz="3600" dirty="0">
                          <a:effectLst/>
                          <a:latin typeface="Times New Roman"/>
                          <a:ea typeface="Times New Roman"/>
                        </a:rPr>
                        <a:t>Исследуемая территория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93702">
                <a:tc>
                  <a:txBody>
                    <a:bodyPr/>
                    <a:lstStyle/>
                    <a:p>
                      <a:pPr>
                        <a:spcBef>
                          <a:spcPts val="575"/>
                        </a:spcBef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575"/>
                        </a:spcBef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79629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Тест.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484784"/>
            <a:ext cx="8229600" cy="4525963"/>
          </a:xfrm>
        </p:spPr>
        <p:txBody>
          <a:bodyPr>
            <a:normAutofit fontScale="92500" lnSpcReduction="10000"/>
          </a:bodyPr>
          <a:lstStyle/>
          <a:p>
            <a:pPr marL="114300" indent="0">
              <a:spcAft>
                <a:spcPts val="0"/>
              </a:spcAft>
              <a:buNone/>
            </a:pPr>
            <a:r>
              <a:rPr lang="ru-RU" sz="4800" dirty="0">
                <a:latin typeface="Times New Roman"/>
                <a:ea typeface="Times New Roman"/>
              </a:rPr>
              <a:t>1.Какую часть суши занимает Евразия?</a:t>
            </a:r>
          </a:p>
          <a:p>
            <a:pPr marL="114300" indent="0">
              <a:spcAft>
                <a:spcPts val="0"/>
              </a:spcAft>
              <a:buNone/>
            </a:pPr>
            <a:r>
              <a:rPr lang="ru-RU" sz="4800" dirty="0">
                <a:latin typeface="Times New Roman"/>
                <a:ea typeface="Times New Roman"/>
              </a:rPr>
              <a:t>А.1/2</a:t>
            </a:r>
          </a:p>
          <a:p>
            <a:pPr marL="114300" indent="0">
              <a:spcAft>
                <a:spcPts val="0"/>
              </a:spcAft>
              <a:buNone/>
            </a:pPr>
            <a:r>
              <a:rPr lang="ru-RU" sz="4800" dirty="0">
                <a:latin typeface="Times New Roman"/>
                <a:ea typeface="Times New Roman"/>
              </a:rPr>
              <a:t>Б. 1/3</a:t>
            </a:r>
          </a:p>
          <a:p>
            <a:pPr marL="114300" indent="0">
              <a:spcAft>
                <a:spcPts val="0"/>
              </a:spcAft>
              <a:buNone/>
            </a:pPr>
            <a:r>
              <a:rPr lang="ru-RU" sz="4800" dirty="0">
                <a:latin typeface="Times New Roman"/>
                <a:ea typeface="Times New Roman"/>
              </a:rPr>
              <a:t>В.1/4</a:t>
            </a:r>
          </a:p>
          <a:p>
            <a:pPr marL="114300" indent="0">
              <a:spcAft>
                <a:spcPts val="0"/>
              </a:spcAft>
              <a:buNone/>
            </a:pPr>
            <a:r>
              <a:rPr lang="ru-RU" sz="4800" dirty="0">
                <a:latin typeface="Times New Roman"/>
                <a:ea typeface="Times New Roman"/>
              </a:rPr>
              <a:t>Г.1/6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94651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052736"/>
            <a:ext cx="8229600" cy="4525963"/>
          </a:xfrm>
        </p:spPr>
        <p:txBody>
          <a:bodyPr>
            <a:normAutofit fontScale="77500" lnSpcReduction="20000"/>
          </a:bodyPr>
          <a:lstStyle/>
          <a:p>
            <a:pPr marL="114300" indent="0">
              <a:spcAft>
                <a:spcPts val="0"/>
              </a:spcAft>
              <a:buNone/>
            </a:pPr>
            <a:r>
              <a:rPr lang="ru-RU" sz="4800" dirty="0">
                <a:latin typeface="Times New Roman"/>
                <a:ea typeface="Times New Roman"/>
              </a:rPr>
              <a:t>2. Какие океаны омывают Евразию?</a:t>
            </a:r>
          </a:p>
          <a:p>
            <a:pPr marL="114300" indent="0">
              <a:spcAft>
                <a:spcPts val="0"/>
              </a:spcAft>
              <a:buNone/>
            </a:pPr>
            <a:r>
              <a:rPr lang="ru-RU" sz="4800" dirty="0">
                <a:latin typeface="Times New Roman"/>
                <a:ea typeface="Times New Roman"/>
              </a:rPr>
              <a:t>А. Тихий, Атлантический, Индийский.</a:t>
            </a:r>
          </a:p>
          <a:p>
            <a:pPr marL="114300" indent="0">
              <a:spcAft>
                <a:spcPts val="0"/>
              </a:spcAft>
              <a:buNone/>
            </a:pPr>
            <a:r>
              <a:rPr lang="ru-RU" sz="4800" dirty="0">
                <a:latin typeface="Times New Roman"/>
                <a:ea typeface="Times New Roman"/>
              </a:rPr>
              <a:t>Б. Тихий, Атлантический.</a:t>
            </a:r>
          </a:p>
          <a:p>
            <a:pPr marL="114300" indent="0">
              <a:spcAft>
                <a:spcPts val="0"/>
              </a:spcAft>
              <a:buNone/>
            </a:pPr>
            <a:r>
              <a:rPr lang="ru-RU" sz="4800" dirty="0">
                <a:latin typeface="Times New Roman"/>
                <a:ea typeface="Times New Roman"/>
              </a:rPr>
              <a:t>В. Северный Ледовитый, Индийский, Тихий.</a:t>
            </a:r>
          </a:p>
          <a:p>
            <a:pPr marL="114300" indent="0">
              <a:spcAft>
                <a:spcPts val="0"/>
              </a:spcAft>
              <a:buNone/>
            </a:pPr>
            <a:r>
              <a:rPr lang="ru-RU" sz="4800" dirty="0">
                <a:latin typeface="Times New Roman"/>
                <a:ea typeface="Times New Roman"/>
              </a:rPr>
              <a:t>Г. все четыре океана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5972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571472" y="1000108"/>
            <a:ext cx="7572428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800"/>
              </a:spcBef>
              <a:spcAft>
                <a:spcPts val="1800"/>
              </a:spcAft>
            </a:pPr>
            <a:r>
              <a:rPr lang="ru-RU" sz="4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Экватор проходит почти посередине.</a:t>
            </a:r>
          </a:p>
          <a:p>
            <a:pPr algn="ctr">
              <a:spcBef>
                <a:spcPts val="1800"/>
              </a:spcBef>
              <a:spcAft>
                <a:spcPts val="1800"/>
              </a:spcAft>
            </a:pPr>
            <a:r>
              <a:rPr lang="ru-RU" sz="4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Занимает второе место по площади.</a:t>
            </a:r>
          </a:p>
          <a:p>
            <a:pPr algn="ctr">
              <a:spcBef>
                <a:spcPts val="1800"/>
              </a:spcBef>
              <a:spcAft>
                <a:spcPts val="1800"/>
              </a:spcAft>
            </a:pPr>
            <a:r>
              <a:rPr lang="ru-RU" sz="4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Самый жаркий материк.</a:t>
            </a:r>
            <a:endParaRPr lang="ru-RU" sz="48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14300" indent="0">
              <a:spcAft>
                <a:spcPts val="0"/>
              </a:spcAft>
              <a:buNone/>
            </a:pPr>
            <a:r>
              <a:rPr lang="ru-RU" dirty="0">
                <a:latin typeface="Times New Roman"/>
                <a:ea typeface="Times New Roman"/>
              </a:rPr>
              <a:t>3.Какой полуостров является </a:t>
            </a:r>
            <a:r>
              <a:rPr lang="ru-RU" dirty="0" smtClean="0">
                <a:latin typeface="Times New Roman"/>
                <a:ea typeface="Times New Roman"/>
              </a:rPr>
              <a:t>самым крупным</a:t>
            </a:r>
            <a:r>
              <a:rPr lang="ru-RU" dirty="0">
                <a:latin typeface="Times New Roman"/>
                <a:ea typeface="Times New Roman"/>
              </a:rPr>
              <a:t>?</a:t>
            </a:r>
            <a:endParaRPr lang="ru-RU" sz="2000" dirty="0">
              <a:latin typeface="Times New Roman"/>
              <a:ea typeface="Times New Roman"/>
            </a:endParaRPr>
          </a:p>
          <a:p>
            <a:pPr marL="114300" indent="0">
              <a:spcAft>
                <a:spcPts val="0"/>
              </a:spcAft>
              <a:buNone/>
            </a:pPr>
            <a:r>
              <a:rPr lang="ru-RU" dirty="0">
                <a:latin typeface="Times New Roman"/>
                <a:ea typeface="Times New Roman"/>
              </a:rPr>
              <a:t>А</a:t>
            </a:r>
            <a:r>
              <a:rPr lang="ru-RU" dirty="0" smtClean="0">
                <a:latin typeface="Times New Roman"/>
                <a:ea typeface="Times New Roman"/>
              </a:rPr>
              <a:t>. Скандинавский</a:t>
            </a:r>
            <a:r>
              <a:rPr lang="ru-RU" dirty="0">
                <a:latin typeface="Times New Roman"/>
                <a:ea typeface="Times New Roman"/>
              </a:rPr>
              <a:t>.</a:t>
            </a:r>
            <a:endParaRPr lang="ru-RU" sz="2000" dirty="0">
              <a:latin typeface="Times New Roman"/>
              <a:ea typeface="Times New Roman"/>
            </a:endParaRPr>
          </a:p>
          <a:p>
            <a:pPr marL="114300" indent="0">
              <a:spcAft>
                <a:spcPts val="0"/>
              </a:spcAft>
              <a:buNone/>
            </a:pPr>
            <a:r>
              <a:rPr lang="ru-RU" dirty="0">
                <a:latin typeface="Times New Roman"/>
                <a:ea typeface="Times New Roman"/>
              </a:rPr>
              <a:t>Б</a:t>
            </a:r>
            <a:r>
              <a:rPr lang="ru-RU" dirty="0" smtClean="0">
                <a:latin typeface="Times New Roman"/>
                <a:ea typeface="Times New Roman"/>
              </a:rPr>
              <a:t>. Индостан</a:t>
            </a:r>
            <a:r>
              <a:rPr lang="ru-RU" dirty="0">
                <a:latin typeface="Times New Roman"/>
                <a:ea typeface="Times New Roman"/>
              </a:rPr>
              <a:t>.</a:t>
            </a:r>
            <a:endParaRPr lang="ru-RU" sz="2000" dirty="0">
              <a:latin typeface="Times New Roman"/>
              <a:ea typeface="Times New Roman"/>
            </a:endParaRPr>
          </a:p>
          <a:p>
            <a:pPr marL="114300" indent="0">
              <a:spcAft>
                <a:spcPts val="0"/>
              </a:spcAft>
              <a:buNone/>
            </a:pPr>
            <a:r>
              <a:rPr lang="ru-RU" dirty="0" smtClean="0">
                <a:latin typeface="Times New Roman"/>
                <a:ea typeface="Times New Roman"/>
              </a:rPr>
              <a:t>В. Индокитай</a:t>
            </a:r>
            <a:r>
              <a:rPr lang="ru-RU" dirty="0">
                <a:latin typeface="Times New Roman"/>
                <a:ea typeface="Times New Roman"/>
              </a:rPr>
              <a:t>.</a:t>
            </a:r>
            <a:endParaRPr lang="ru-RU" sz="2000" dirty="0">
              <a:latin typeface="Times New Roman"/>
              <a:ea typeface="Times New Roman"/>
            </a:endParaRPr>
          </a:p>
          <a:p>
            <a:pPr marL="114300" indent="0">
              <a:spcAft>
                <a:spcPts val="0"/>
              </a:spcAft>
              <a:buNone/>
            </a:pPr>
            <a:r>
              <a:rPr lang="ru-RU" dirty="0" smtClean="0">
                <a:latin typeface="Times New Roman"/>
                <a:ea typeface="Times New Roman"/>
              </a:rPr>
              <a:t>Г. Аравийский</a:t>
            </a:r>
            <a:r>
              <a:rPr lang="ru-RU" dirty="0">
                <a:latin typeface="Times New Roman"/>
                <a:ea typeface="Times New Roman"/>
              </a:rPr>
              <a:t>.</a:t>
            </a:r>
            <a:endParaRPr lang="ru-RU" sz="2000" dirty="0">
              <a:latin typeface="Times New Roman"/>
              <a:ea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9082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692696"/>
            <a:ext cx="8229600" cy="5433467"/>
          </a:xfrm>
        </p:spPr>
        <p:txBody>
          <a:bodyPr>
            <a:normAutofit fontScale="70000" lnSpcReduction="20000"/>
          </a:bodyPr>
          <a:lstStyle/>
          <a:p>
            <a:pPr marL="114300" indent="0">
              <a:spcAft>
                <a:spcPts val="0"/>
              </a:spcAft>
              <a:buNone/>
            </a:pPr>
            <a:r>
              <a:rPr lang="ru-RU" sz="5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4.Укажите</a:t>
            </a:r>
            <a:r>
              <a:rPr lang="ru-RU" sz="5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ошибочное утверждение.</a:t>
            </a:r>
          </a:p>
          <a:p>
            <a:pPr marL="114300" indent="0">
              <a:spcAft>
                <a:spcPts val="0"/>
              </a:spcAft>
              <a:buNone/>
            </a:pPr>
            <a:r>
              <a:rPr lang="ru-RU" sz="5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А. </a:t>
            </a:r>
            <a:r>
              <a:rPr lang="ru-RU" sz="5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Н.М</a:t>
            </a:r>
            <a:r>
              <a:rPr lang="ru-RU" sz="5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Пржевальский создал </a:t>
            </a:r>
            <a:r>
              <a:rPr lang="ru-RU" sz="5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карту Центральной </a:t>
            </a:r>
            <a:r>
              <a:rPr lang="ru-RU" sz="5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Азии.</a:t>
            </a:r>
          </a:p>
          <a:p>
            <a:pPr marL="114300" indent="0">
              <a:spcAft>
                <a:spcPts val="0"/>
              </a:spcAft>
              <a:buNone/>
            </a:pPr>
            <a:r>
              <a:rPr lang="ru-RU" sz="5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Б. </a:t>
            </a:r>
            <a:r>
              <a:rPr lang="ru-RU" sz="5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П.П</a:t>
            </a:r>
            <a:r>
              <a:rPr lang="ru-RU" sz="5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Семенов – Тянь-Шаньский исследовал высокогорное озеро Иссык – Куль.</a:t>
            </a:r>
          </a:p>
          <a:p>
            <a:pPr marL="114300" indent="0">
              <a:spcAft>
                <a:spcPts val="0"/>
              </a:spcAft>
              <a:buNone/>
            </a:pPr>
            <a:r>
              <a:rPr lang="ru-RU" sz="5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В. Первые географические сведения о Евразии были собраны древними китайцами.</a:t>
            </a:r>
          </a:p>
          <a:p>
            <a:pPr marL="114300" indent="0">
              <a:spcAft>
                <a:spcPts val="0"/>
              </a:spcAft>
              <a:buNone/>
            </a:pPr>
            <a:r>
              <a:rPr lang="ru-RU" sz="5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Расстояние между восточной и западной точкой  </a:t>
            </a:r>
            <a:r>
              <a:rPr lang="ru-RU" sz="5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16000 км</a:t>
            </a:r>
            <a:r>
              <a:rPr lang="ru-RU" sz="5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457200">
              <a:spcAft>
                <a:spcPts val="0"/>
              </a:spcAft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20273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114300" indent="0">
              <a:spcAft>
                <a:spcPts val="0"/>
              </a:spcAft>
              <a:buNone/>
            </a:pPr>
            <a:r>
              <a:rPr lang="ru-RU" sz="4800" dirty="0">
                <a:latin typeface="Times New Roman"/>
                <a:ea typeface="Times New Roman"/>
              </a:rPr>
              <a:t>5. Укажите самую высокую гору Евразии.</a:t>
            </a:r>
          </a:p>
          <a:p>
            <a:pPr marL="114300" indent="0">
              <a:spcAft>
                <a:spcPts val="0"/>
              </a:spcAft>
              <a:buNone/>
            </a:pPr>
            <a:r>
              <a:rPr lang="ru-RU" sz="4800" dirty="0">
                <a:latin typeface="Times New Roman"/>
                <a:ea typeface="Times New Roman"/>
              </a:rPr>
              <a:t>А. Эльбрус.</a:t>
            </a:r>
          </a:p>
          <a:p>
            <a:pPr marL="114300" indent="0">
              <a:spcAft>
                <a:spcPts val="0"/>
              </a:spcAft>
              <a:buNone/>
            </a:pPr>
            <a:r>
              <a:rPr lang="ru-RU" sz="4800" dirty="0">
                <a:latin typeface="Times New Roman"/>
                <a:ea typeface="Times New Roman"/>
              </a:rPr>
              <a:t>Б. Джомолунгма.</a:t>
            </a:r>
          </a:p>
          <a:p>
            <a:pPr marL="114300" indent="0">
              <a:spcAft>
                <a:spcPts val="0"/>
              </a:spcAft>
              <a:buNone/>
            </a:pPr>
            <a:r>
              <a:rPr lang="ru-RU" sz="4800" dirty="0" smtClean="0">
                <a:latin typeface="Times New Roman"/>
                <a:ea typeface="Times New Roman"/>
              </a:rPr>
              <a:t>В. Народная</a:t>
            </a:r>
          </a:p>
          <a:p>
            <a:pPr marL="114300" indent="0">
              <a:spcAft>
                <a:spcPts val="0"/>
              </a:spcAft>
              <a:buNone/>
            </a:pPr>
            <a:r>
              <a:rPr lang="ru-RU" sz="4800" dirty="0" smtClean="0">
                <a:latin typeface="Times New Roman"/>
                <a:ea typeface="Times New Roman"/>
              </a:rPr>
              <a:t>Г</a:t>
            </a:r>
            <a:r>
              <a:rPr lang="ru-RU" sz="4800" dirty="0">
                <a:latin typeface="Times New Roman"/>
                <a:ea typeface="Times New Roman"/>
              </a:rPr>
              <a:t>. </a:t>
            </a:r>
            <a:r>
              <a:rPr lang="ru-RU" sz="4800" dirty="0" smtClean="0">
                <a:latin typeface="Times New Roman"/>
                <a:ea typeface="Times New Roman"/>
              </a:rPr>
              <a:t>Монблан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1665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Взаимопроверка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1</a:t>
            </a:r>
            <a:r>
              <a:rPr lang="ru-RU" dirty="0" smtClean="0"/>
              <a:t>. – Б.</a:t>
            </a:r>
            <a:endParaRPr lang="ru-RU" dirty="0" smtClean="0"/>
          </a:p>
          <a:p>
            <a:r>
              <a:rPr lang="ru-RU" dirty="0" smtClean="0"/>
              <a:t>2</a:t>
            </a:r>
            <a:r>
              <a:rPr lang="ru-RU" dirty="0" smtClean="0"/>
              <a:t>. – Г.</a:t>
            </a:r>
            <a:endParaRPr lang="ru-RU" dirty="0" smtClean="0"/>
          </a:p>
          <a:p>
            <a:r>
              <a:rPr lang="ru-RU" dirty="0" smtClean="0"/>
              <a:t>3</a:t>
            </a:r>
            <a:r>
              <a:rPr lang="ru-RU" dirty="0" smtClean="0"/>
              <a:t>. – Г.</a:t>
            </a:r>
            <a:endParaRPr lang="ru-RU" dirty="0" smtClean="0"/>
          </a:p>
          <a:p>
            <a:r>
              <a:rPr lang="ru-RU" dirty="0" smtClean="0"/>
              <a:t>4</a:t>
            </a:r>
            <a:r>
              <a:rPr lang="ru-RU" dirty="0" smtClean="0"/>
              <a:t>. – В.</a:t>
            </a:r>
            <a:endParaRPr lang="ru-RU" dirty="0" smtClean="0"/>
          </a:p>
          <a:p>
            <a:r>
              <a:rPr lang="ru-RU" dirty="0" smtClean="0"/>
              <a:t>5</a:t>
            </a:r>
            <a:r>
              <a:rPr lang="ru-RU" dirty="0" smtClean="0"/>
              <a:t>. – Б.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63577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 l="52734" t="21484" r="4052" b="18945"/>
          <a:stretch>
            <a:fillRect/>
          </a:stretch>
        </p:blipFill>
        <p:spPr bwMode="auto">
          <a:xfrm>
            <a:off x="1214414" y="-10912"/>
            <a:ext cx="6643702" cy="6868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 descr="C:\Documents and Settings\Пользователь\Рабочий стол\a_563i.bmp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0" y="4011821"/>
            <a:ext cx="2557436" cy="28461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100" name="Picture 4" descr="C:\Documents and Settings\Пользователь\Рабочий стол\s_055i.bmp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072330" y="4552432"/>
            <a:ext cx="2071670" cy="23055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101" name="Picture 5" descr="C:\Documents and Settings\Пользователь\Рабочий стол\a_565i.bmp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858016" y="0"/>
            <a:ext cx="2285984" cy="25440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102" name="Picture 6" descr="C:\Documents and Settings\Пользователь\Рабочий стол\a_230i.bmp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0"/>
            <a:ext cx="2375055" cy="26432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285860"/>
            <a:ext cx="8229600" cy="4525963"/>
          </a:xfrm>
        </p:spPr>
        <p:txBody>
          <a:bodyPr>
            <a:normAutofit/>
          </a:bodyPr>
          <a:lstStyle/>
          <a:p>
            <a:pPr algn="ctr">
              <a:spcBef>
                <a:spcPts val="1800"/>
              </a:spcBef>
              <a:spcAft>
                <a:spcPts val="1800"/>
              </a:spcAft>
              <a:buNone/>
            </a:pPr>
            <a:r>
              <a:rPr lang="ru-RU" sz="48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Самый сухой материк.</a:t>
            </a:r>
          </a:p>
          <a:p>
            <a:pPr algn="ctr">
              <a:spcBef>
                <a:spcPts val="1800"/>
              </a:spcBef>
              <a:spcAft>
                <a:spcPts val="1800"/>
              </a:spcAft>
              <a:buNone/>
            </a:pPr>
            <a:r>
              <a:rPr lang="ru-RU" sz="48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Самый удаленный континент.</a:t>
            </a:r>
          </a:p>
          <a:p>
            <a:pPr algn="ctr">
              <a:spcBef>
                <a:spcPts val="1800"/>
              </a:spcBef>
              <a:spcAft>
                <a:spcPts val="1800"/>
              </a:spcAft>
              <a:buNone/>
            </a:pPr>
            <a:r>
              <a:rPr lang="ru-RU" sz="48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Самый маленький по площади.</a:t>
            </a:r>
            <a:endParaRPr lang="ru-RU" sz="48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 l="18310" t="21484" r="34107" b="20898"/>
          <a:stretch>
            <a:fillRect/>
          </a:stretch>
        </p:blipFill>
        <p:spPr bwMode="auto">
          <a:xfrm>
            <a:off x="1142976" y="0"/>
            <a:ext cx="700089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3" name="Picture 3" descr="C:\Documents and Settings\Пользователь\Рабочий стол\A4409i.bmp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0" y="4393425"/>
            <a:ext cx="2214546" cy="24645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4" name="Picture 4" descr="C:\Documents and Settings\Пользователь\Рабочий стол\BE50036i.bmp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00759" y="-1"/>
            <a:ext cx="3143241" cy="23465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5" name="Picture 5" descr="C:\Documents and Settings\Пользователь\Рабочий стол\a_010i.bmp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0"/>
            <a:ext cx="2246652" cy="25003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7" name="Picture 7" descr="C:\Documents and Settings\Пользователь\Рабочий стол\ie_001i.bmp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643702" y="4075411"/>
            <a:ext cx="2500298" cy="27825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3000" r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000108"/>
            <a:ext cx="9144000" cy="5483245"/>
          </a:xfrm>
        </p:spPr>
        <p:txBody>
          <a:bodyPr>
            <a:noAutofit/>
          </a:bodyPr>
          <a:lstStyle/>
          <a:p>
            <a:pPr algn="ctr">
              <a:spcBef>
                <a:spcPts val="1800"/>
              </a:spcBef>
              <a:spcAft>
                <a:spcPts val="1800"/>
              </a:spcAft>
              <a:buNone/>
            </a:pPr>
            <a:r>
              <a:rPr lang="ru-RU" sz="4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Самый влажный материк.</a:t>
            </a:r>
          </a:p>
          <a:p>
            <a:pPr algn="ctr">
              <a:spcBef>
                <a:spcPts val="1800"/>
              </a:spcBef>
              <a:spcAft>
                <a:spcPts val="1800"/>
              </a:spcAft>
              <a:buNone/>
            </a:pPr>
            <a:r>
              <a:rPr lang="ru-RU" sz="4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Здесь расположена самая длинная  горная цепь на суше.</a:t>
            </a:r>
          </a:p>
          <a:p>
            <a:pPr algn="ctr">
              <a:spcBef>
                <a:spcPts val="1800"/>
              </a:spcBef>
              <a:spcAft>
                <a:spcPts val="1800"/>
              </a:spcAft>
              <a:buNone/>
            </a:pPr>
            <a:r>
              <a:rPr lang="ru-RU" sz="4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На материке протекает много полноводных рек.</a:t>
            </a:r>
            <a:endParaRPr lang="ru-RU" sz="48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6000"/>
                            </p:stCondLst>
                            <p:childTnLst>
                              <p:par>
                                <p:cTn id="15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3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3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 l="57129" t="22461" r="9179" b="17968"/>
          <a:stretch>
            <a:fillRect/>
          </a:stretch>
        </p:blipFill>
        <p:spPr bwMode="auto">
          <a:xfrm>
            <a:off x="2214546" y="0"/>
            <a:ext cx="517160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/>
          <a:srcRect l="3125" t="21679" r="51465" b="37305"/>
          <a:stretch>
            <a:fillRect/>
          </a:stretch>
        </p:blipFill>
        <p:spPr bwMode="auto">
          <a:xfrm>
            <a:off x="0" y="4825481"/>
            <a:ext cx="3000364" cy="20325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/>
          <a:srcRect l="62451" t="21679" r="14844" b="36328"/>
          <a:stretch>
            <a:fillRect/>
          </a:stretch>
        </p:blipFill>
        <p:spPr bwMode="auto">
          <a:xfrm>
            <a:off x="6980940" y="1"/>
            <a:ext cx="2163059" cy="30003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5"/>
          <a:srcRect l="20703" t="3125" r="24365" b="51953"/>
          <a:stretch>
            <a:fillRect/>
          </a:stretch>
        </p:blipFill>
        <p:spPr bwMode="auto">
          <a:xfrm>
            <a:off x="5766240" y="4786322"/>
            <a:ext cx="3377760" cy="20716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151" name="Picture 7"/>
          <p:cNvPicPr>
            <a:picLocks noChangeAspect="1" noChangeArrowheads="1"/>
          </p:cNvPicPr>
          <p:nvPr/>
        </p:nvPicPr>
        <p:blipFill>
          <a:blip r:embed="rId6"/>
          <a:srcRect l="8252" t="20703" r="57324" b="17773"/>
          <a:stretch>
            <a:fillRect/>
          </a:stretch>
        </p:blipFill>
        <p:spPr bwMode="auto">
          <a:xfrm>
            <a:off x="0" y="-1"/>
            <a:ext cx="2285984" cy="306419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857232"/>
            <a:ext cx="9144000" cy="4525963"/>
          </a:xfrm>
        </p:spPr>
        <p:txBody>
          <a:bodyPr>
            <a:no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>
              <a:spcBef>
                <a:spcPts val="1800"/>
              </a:spcBef>
              <a:spcAft>
                <a:spcPts val="1800"/>
              </a:spcAft>
              <a:buNone/>
            </a:pPr>
            <a:r>
              <a:rPr lang="ru-RU" sz="48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Материк, покрытый слоем льда.</a:t>
            </a:r>
          </a:p>
          <a:p>
            <a:pPr algn="ctr">
              <a:spcBef>
                <a:spcPts val="1800"/>
              </a:spcBef>
              <a:spcAft>
                <a:spcPts val="1800"/>
              </a:spcAft>
              <a:buNone/>
            </a:pPr>
            <a:r>
              <a:rPr lang="ru-RU" sz="48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Этот континент открыли Лазарев и Беллинсгаузен.</a:t>
            </a:r>
          </a:p>
          <a:p>
            <a:pPr algn="ctr">
              <a:spcBef>
                <a:spcPts val="1800"/>
              </a:spcBef>
              <a:spcAft>
                <a:spcPts val="1800"/>
              </a:spcAft>
              <a:buNone/>
            </a:pPr>
            <a:r>
              <a:rPr lang="ru-RU" sz="48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Здесь нет ни одного государства </a:t>
            </a:r>
            <a:endParaRPr lang="ru-RU" sz="48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6000"/>
                            </p:stCondLst>
                            <p:childTnLst>
                              <p:par>
                                <p:cTn id="15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3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3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 l="5858" t="2930" r="6250" b="6249"/>
          <a:stretch>
            <a:fillRect/>
          </a:stretch>
        </p:blipFill>
        <p:spPr bwMode="auto">
          <a:xfrm>
            <a:off x="1357290" y="1000108"/>
            <a:ext cx="6083721" cy="4714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/>
          <a:srcRect l="16113" t="21484" r="16504" b="17969"/>
          <a:stretch>
            <a:fillRect/>
          </a:stretch>
        </p:blipFill>
        <p:spPr bwMode="auto">
          <a:xfrm>
            <a:off x="0" y="0"/>
            <a:ext cx="3357586" cy="226272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172" name="Picture 4" descr="C:\Documents and Settings\Пользователь\Рабочий стол\a_539i.bmp"/>
          <p:cNvPicPr>
            <a:picLocks noGrp="1" noChangeAspect="1" noChangeArrowheads="1"/>
          </p:cNvPicPr>
          <p:nvPr>
            <p:ph idx="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0" y="4214818"/>
            <a:ext cx="2375033" cy="26431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173" name="Picture 5" descr="C:\Documents and Settings\Пользователь\Рабочий стол\a00047i.bmp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072198" y="0"/>
            <a:ext cx="3071802" cy="22932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174" name="Picture 6" descr="C:\Documents and Settings\Пользователь\Рабочий стол\a00044i.bmp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464667" y="4857760"/>
            <a:ext cx="2679334" cy="20002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хническая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Техническая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Техниче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Техническая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Техническая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Техниче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369</TotalTime>
  <Words>474</Words>
  <Application>Microsoft Office PowerPoint</Application>
  <PresentationFormat>Экран (4:3)</PresentationFormat>
  <Paragraphs>80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5</vt:i4>
      </vt:variant>
      <vt:variant>
        <vt:lpstr>Заголовки слайдов</vt:lpstr>
      </vt:variant>
      <vt:variant>
        <vt:i4>23</vt:i4>
      </vt:variant>
    </vt:vector>
  </HeadingPairs>
  <TitlesOfParts>
    <vt:vector size="28" baseType="lpstr">
      <vt:lpstr>Тема Office</vt:lpstr>
      <vt:lpstr>Техническая</vt:lpstr>
      <vt:lpstr>1_Техническая</vt:lpstr>
      <vt:lpstr>1_Тема Office</vt:lpstr>
      <vt:lpstr>2_Тема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Заполните таблицу</vt:lpstr>
      <vt:lpstr>Николай Михайлович Пржевальский (1839 – 1889)</vt:lpstr>
      <vt:lpstr>Петр Петрович Семенов – Тян – Шанский(1827 – 1914)</vt:lpstr>
      <vt:lpstr>Заполните таблицу</vt:lpstr>
      <vt:lpstr>Тест. </vt:lpstr>
      <vt:lpstr>Презентация PowerPoint</vt:lpstr>
      <vt:lpstr>Презентация PowerPoint</vt:lpstr>
      <vt:lpstr>Презентация PowerPoint</vt:lpstr>
      <vt:lpstr>Презентация PowerPoint</vt:lpstr>
      <vt:lpstr>Взаимопроверка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</dc:creator>
  <cp:lastModifiedBy>учитель</cp:lastModifiedBy>
  <cp:revision>26</cp:revision>
  <dcterms:created xsi:type="dcterms:W3CDTF">2008-03-14T14:42:40Z</dcterms:created>
  <dcterms:modified xsi:type="dcterms:W3CDTF">2015-03-03T19:32:06Z</dcterms:modified>
</cp:coreProperties>
</file>